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205400" cy="32461200"/>
  <p:notesSz cx="6858000" cy="9144000"/>
  <p:defaultTextStyle>
    <a:defPPr>
      <a:defRPr lang="en-US"/>
    </a:defPPr>
    <a:lvl1pPr marL="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6187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2374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8561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4748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80935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7122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3309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94962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4A028"/>
    <a:srgbClr val="F47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33" d="100"/>
          <a:sy n="33" d="100"/>
        </p:scale>
        <p:origin x="-80" y="2168"/>
      </p:cViewPr>
      <p:guideLst>
        <p:guide orient="horz" pos="10224"/>
        <p:guide pos="13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C968B-B6C6-084C-A30B-9709DC51E8E4}" type="datetimeFigureOut">
              <a:rPr lang="en-US" smtClean="0"/>
              <a:t>12/8/14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85800"/>
            <a:ext cx="45624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E2819-E476-4E4C-8453-ED18B386F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0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2819-E476-4E4C-8453-ED18B386F2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9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5" y="10084014"/>
            <a:ext cx="36724590" cy="69581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810" y="18394680"/>
            <a:ext cx="30243780" cy="8295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1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3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5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7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9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71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3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94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4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008501" y="6154105"/>
            <a:ext cx="45928243" cy="131099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08779" y="6154105"/>
            <a:ext cx="137079630" cy="131099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5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8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929" y="20859329"/>
            <a:ext cx="36724590" cy="6447155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929" y="13758444"/>
            <a:ext cx="36724590" cy="7100885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18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37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561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748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935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7122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3309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9496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08778" y="35850091"/>
            <a:ext cx="91503934" cy="101403677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32805" y="35850091"/>
            <a:ext cx="91503939" cy="101403677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0" y="1299953"/>
            <a:ext cx="38884860" cy="541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266201"/>
            <a:ext cx="19089888" cy="302820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1870" indent="0">
              <a:buNone/>
              <a:defRPr sz="9500" b="1"/>
            </a:lvl2pPr>
            <a:lvl3pPr marL="4323740" indent="0">
              <a:buNone/>
              <a:defRPr sz="8500" b="1"/>
            </a:lvl3pPr>
            <a:lvl4pPr marL="6485611" indent="0">
              <a:buNone/>
              <a:defRPr sz="7600" b="1"/>
            </a:lvl4pPr>
            <a:lvl5pPr marL="8647481" indent="0">
              <a:buNone/>
              <a:defRPr sz="7600" b="1"/>
            </a:lvl5pPr>
            <a:lvl6pPr marL="10809351" indent="0">
              <a:buNone/>
              <a:defRPr sz="7600" b="1"/>
            </a:lvl6pPr>
            <a:lvl7pPr marL="12971221" indent="0">
              <a:buNone/>
              <a:defRPr sz="7600" b="1"/>
            </a:lvl7pPr>
            <a:lvl8pPr marL="15133091" indent="0">
              <a:buNone/>
              <a:defRPr sz="7600" b="1"/>
            </a:lvl8pPr>
            <a:lvl9pPr marL="1729496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270" y="10294408"/>
            <a:ext cx="19089888" cy="18702763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7745" y="7266201"/>
            <a:ext cx="19097387" cy="302820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1870" indent="0">
              <a:buNone/>
              <a:defRPr sz="9500" b="1"/>
            </a:lvl2pPr>
            <a:lvl3pPr marL="4323740" indent="0">
              <a:buNone/>
              <a:defRPr sz="8500" b="1"/>
            </a:lvl3pPr>
            <a:lvl4pPr marL="6485611" indent="0">
              <a:buNone/>
              <a:defRPr sz="7600" b="1"/>
            </a:lvl4pPr>
            <a:lvl5pPr marL="8647481" indent="0">
              <a:buNone/>
              <a:defRPr sz="7600" b="1"/>
            </a:lvl5pPr>
            <a:lvl6pPr marL="10809351" indent="0">
              <a:buNone/>
              <a:defRPr sz="7600" b="1"/>
            </a:lvl6pPr>
            <a:lvl7pPr marL="12971221" indent="0">
              <a:buNone/>
              <a:defRPr sz="7600" b="1"/>
            </a:lvl7pPr>
            <a:lvl8pPr marL="15133091" indent="0">
              <a:buNone/>
              <a:defRPr sz="7600" b="1"/>
            </a:lvl8pPr>
            <a:lvl9pPr marL="1729496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7745" y="10294408"/>
            <a:ext cx="19097387" cy="18702763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8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2" y="1292437"/>
            <a:ext cx="14214279" cy="5500370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2111" y="1292439"/>
            <a:ext cx="24153019" cy="27704735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272" y="6792809"/>
            <a:ext cx="14214279" cy="22204365"/>
          </a:xfrm>
        </p:spPr>
        <p:txBody>
          <a:bodyPr/>
          <a:lstStyle>
            <a:lvl1pPr marL="0" indent="0">
              <a:buNone/>
              <a:defRPr sz="6600"/>
            </a:lvl1pPr>
            <a:lvl2pPr marL="2161870" indent="0">
              <a:buNone/>
              <a:defRPr sz="5700"/>
            </a:lvl2pPr>
            <a:lvl3pPr marL="4323740" indent="0">
              <a:buNone/>
              <a:defRPr sz="4700"/>
            </a:lvl3pPr>
            <a:lvl4pPr marL="6485611" indent="0">
              <a:buNone/>
              <a:defRPr sz="4300"/>
            </a:lvl4pPr>
            <a:lvl5pPr marL="8647481" indent="0">
              <a:buNone/>
              <a:defRPr sz="4300"/>
            </a:lvl5pPr>
            <a:lvl6pPr marL="10809351" indent="0">
              <a:buNone/>
              <a:defRPr sz="4300"/>
            </a:lvl6pPr>
            <a:lvl7pPr marL="12971221" indent="0">
              <a:buNone/>
              <a:defRPr sz="4300"/>
            </a:lvl7pPr>
            <a:lvl8pPr marL="15133091" indent="0">
              <a:buNone/>
              <a:defRPr sz="4300"/>
            </a:lvl8pPr>
            <a:lvl9pPr marL="1729496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7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561" y="22722840"/>
            <a:ext cx="25923240" cy="2682560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8561" y="2900468"/>
            <a:ext cx="25923240" cy="19476720"/>
          </a:xfrm>
        </p:spPr>
        <p:txBody>
          <a:bodyPr/>
          <a:lstStyle>
            <a:lvl1pPr marL="0" indent="0">
              <a:buNone/>
              <a:defRPr sz="15100"/>
            </a:lvl1pPr>
            <a:lvl2pPr marL="2161870" indent="0">
              <a:buNone/>
              <a:defRPr sz="13200"/>
            </a:lvl2pPr>
            <a:lvl3pPr marL="4323740" indent="0">
              <a:buNone/>
              <a:defRPr sz="11300"/>
            </a:lvl3pPr>
            <a:lvl4pPr marL="6485611" indent="0">
              <a:buNone/>
              <a:defRPr sz="9500"/>
            </a:lvl4pPr>
            <a:lvl5pPr marL="8647481" indent="0">
              <a:buNone/>
              <a:defRPr sz="9500"/>
            </a:lvl5pPr>
            <a:lvl6pPr marL="10809351" indent="0">
              <a:buNone/>
              <a:defRPr sz="9500"/>
            </a:lvl6pPr>
            <a:lvl7pPr marL="12971221" indent="0">
              <a:buNone/>
              <a:defRPr sz="9500"/>
            </a:lvl7pPr>
            <a:lvl8pPr marL="15133091" indent="0">
              <a:buNone/>
              <a:defRPr sz="9500"/>
            </a:lvl8pPr>
            <a:lvl9pPr marL="17294962" indent="0">
              <a:buNone/>
              <a:defRPr sz="9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8561" y="25405400"/>
            <a:ext cx="25923240" cy="3809680"/>
          </a:xfrm>
        </p:spPr>
        <p:txBody>
          <a:bodyPr/>
          <a:lstStyle>
            <a:lvl1pPr marL="0" indent="0">
              <a:buNone/>
              <a:defRPr sz="6600"/>
            </a:lvl1pPr>
            <a:lvl2pPr marL="2161870" indent="0">
              <a:buNone/>
              <a:defRPr sz="5700"/>
            </a:lvl2pPr>
            <a:lvl3pPr marL="4323740" indent="0">
              <a:buNone/>
              <a:defRPr sz="4700"/>
            </a:lvl3pPr>
            <a:lvl4pPr marL="6485611" indent="0">
              <a:buNone/>
              <a:defRPr sz="4300"/>
            </a:lvl4pPr>
            <a:lvl5pPr marL="8647481" indent="0">
              <a:buNone/>
              <a:defRPr sz="4300"/>
            </a:lvl5pPr>
            <a:lvl6pPr marL="10809351" indent="0">
              <a:buNone/>
              <a:defRPr sz="4300"/>
            </a:lvl6pPr>
            <a:lvl7pPr marL="12971221" indent="0">
              <a:buNone/>
              <a:defRPr sz="4300"/>
            </a:lvl7pPr>
            <a:lvl8pPr marL="15133091" indent="0">
              <a:buNone/>
              <a:defRPr sz="4300"/>
            </a:lvl8pPr>
            <a:lvl9pPr marL="1729496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0" y="1299953"/>
            <a:ext cx="38884860" cy="5410200"/>
          </a:xfrm>
          <a:prstGeom prst="rect">
            <a:avLst/>
          </a:prstGeom>
        </p:spPr>
        <p:txBody>
          <a:bodyPr vert="horz" lIns="432374" tIns="216187" rIns="432374" bIns="2161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574282"/>
            <a:ext cx="38884860" cy="21422892"/>
          </a:xfrm>
          <a:prstGeom prst="rect">
            <a:avLst/>
          </a:prstGeom>
        </p:spPr>
        <p:txBody>
          <a:bodyPr vert="horz" lIns="432374" tIns="216187" rIns="432374" bIns="2161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270" y="30086726"/>
            <a:ext cx="1008126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60B74-7FE2-5E4F-BEA5-2488AEE9AF19}" type="datetimeFigureOut">
              <a:rPr lang="en-US" smtClean="0"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1845" y="30086726"/>
            <a:ext cx="1368171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3870" y="30086726"/>
            <a:ext cx="1008126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4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61870" rtl="0" eaLnBrk="1" latinLnBrk="0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1403" indent="-1621403" algn="l" defTabSz="2161870" rtl="0" eaLnBrk="1" latinLnBrk="0" hangingPunct="1">
        <a:spcBef>
          <a:spcPct val="20000"/>
        </a:spcBef>
        <a:buFont typeface="Arial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3039" indent="-1351169" algn="l" defTabSz="2161870" rtl="0" eaLnBrk="1" latinLnBrk="0" hangingPunct="1">
        <a:spcBef>
          <a:spcPct val="20000"/>
        </a:spcBef>
        <a:buFont typeface="Arial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4676" indent="-1080935" algn="l" defTabSz="2161870" rtl="0" eaLnBrk="1" latinLnBrk="0" hangingPunct="1">
        <a:spcBef>
          <a:spcPct val="20000"/>
        </a:spcBef>
        <a:buFont typeface="Arial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6546" indent="-1080935" algn="l" defTabSz="2161870" rtl="0" eaLnBrk="1" latinLnBrk="0" hangingPunct="1">
        <a:spcBef>
          <a:spcPct val="20000"/>
        </a:spcBef>
        <a:buFont typeface="Arial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8416" indent="-1080935" algn="l" defTabSz="2161870" rtl="0" eaLnBrk="1" latinLnBrk="0" hangingPunct="1">
        <a:spcBef>
          <a:spcPct val="20000"/>
        </a:spcBef>
        <a:buFont typeface="Arial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90286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52156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14027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75897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187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374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561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748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935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7122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3309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94962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jp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30" Type="http://schemas.openxmlformats.org/officeDocument/2006/relationships/image" Target="../media/image28.png"/><Relationship Id="rId10" Type="http://schemas.openxmlformats.org/officeDocument/2006/relationships/image" Target="../media/image8.emf"/><Relationship Id="rId11" Type="http://schemas.openxmlformats.org/officeDocument/2006/relationships/image" Target="../media/image9.emf"/><Relationship Id="rId12" Type="http://schemas.openxmlformats.org/officeDocument/2006/relationships/image" Target="../media/image10.png"/><Relationship Id="rId13" Type="http://schemas.openxmlformats.org/officeDocument/2006/relationships/image" Target="../media/image11.emf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461781" y="23774400"/>
            <a:ext cx="42174484" cy="8153400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1781" y="461773"/>
            <a:ext cx="27898513" cy="2424308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Rasterized Image Databases for Image Compression</a:t>
            </a:r>
          </a:p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1781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737751" y="3652653"/>
            <a:ext cx="13622543" cy="19512147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013722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86801" y="1847091"/>
            <a:ext cx="19701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Zoya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Bylinskii</a:t>
            </a:r>
            <a:r>
              <a:rPr lang="en-US" sz="4800" dirty="0" smtClean="0">
                <a:solidFill>
                  <a:schemeClr val="bg1"/>
                </a:solidFill>
              </a:rPr>
              <a:t>*, Maria </a:t>
            </a:r>
            <a:r>
              <a:rPr lang="en-US" sz="4800" dirty="0" err="1" smtClean="0">
                <a:solidFill>
                  <a:schemeClr val="bg1"/>
                </a:solidFill>
              </a:rPr>
              <a:t>Shugrina</a:t>
            </a:r>
            <a:r>
              <a:rPr lang="en-US" sz="4800" dirty="0" smtClean="0">
                <a:solidFill>
                  <a:schemeClr val="bg1"/>
                </a:solidFill>
              </a:rPr>
              <a:t>*, Andrew Spielberg*, Wei Zhao*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48856" y="497143"/>
            <a:ext cx="5017353" cy="2424308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7448856" y="577757"/>
            <a:ext cx="4739537" cy="2308324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6.830</a:t>
            </a: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Database Systems </a:t>
            </a: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Final Project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225" y="797571"/>
            <a:ext cx="2959100" cy="1409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338" y="360055"/>
            <a:ext cx="2974071" cy="29740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7401" y="5000000"/>
            <a:ext cx="1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More than 1.8 billion images uploaded to the internet every day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Redundancy in large image collections can lead to more efficient storage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7401" y="3973001"/>
            <a:ext cx="496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MOTIVATION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7401" y="11020553"/>
            <a:ext cx="12918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</a:t>
            </a:r>
            <a:r>
              <a:rPr lang="en-US" sz="3200" dirty="0" err="1" smtClean="0">
                <a:solidFill>
                  <a:schemeClr val="bg1"/>
                </a:solidFill>
              </a:rPr>
              <a:t>ossy</a:t>
            </a:r>
            <a:r>
              <a:rPr lang="en-US" sz="3200" dirty="0" smtClean="0">
                <a:solidFill>
                  <a:schemeClr val="bg1"/>
                </a:solidFill>
              </a:rPr>
              <a:t> compression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Compression savings INCREASE as the database size INCREASES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Rasterization</a:t>
            </a:r>
            <a:r>
              <a:rPr lang="en-US" sz="3200" dirty="0" smtClean="0">
                <a:solidFill>
                  <a:schemeClr val="bg1"/>
                </a:solidFill>
              </a:rPr>
              <a:t> is a simple operation – easily deconstruct and reconstruct images using patches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7401" y="9993554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PATCH-BASED IMAGE CODING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6596" y="18643600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DATABASE SCHEMA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01" y="6845877"/>
            <a:ext cx="6072362" cy="2328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6629400"/>
            <a:ext cx="47244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2" name="Group 51"/>
          <p:cNvGrpSpPr/>
          <p:nvPr/>
        </p:nvGrpSpPr>
        <p:grpSpPr>
          <a:xfrm>
            <a:off x="2031998" y="14599992"/>
            <a:ext cx="4398262" cy="3008880"/>
            <a:chOff x="797403" y="13332304"/>
            <a:chExt cx="4398262" cy="3008880"/>
          </a:xfrm>
        </p:grpSpPr>
        <p:sp>
          <p:nvSpPr>
            <p:cNvPr id="31" name="Up Arrow 30"/>
            <p:cNvSpPr/>
            <p:nvPr/>
          </p:nvSpPr>
          <p:spPr>
            <a:xfrm>
              <a:off x="1701800" y="13575098"/>
              <a:ext cx="406400" cy="2477702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 Arrow 31"/>
            <p:cNvSpPr/>
            <p:nvPr/>
          </p:nvSpPr>
          <p:spPr>
            <a:xfrm rot="10800000">
              <a:off x="1447799" y="15388191"/>
              <a:ext cx="3439001" cy="414813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76866" y="15756408"/>
              <a:ext cx="18187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Big Data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108200" y="14706600"/>
              <a:ext cx="2565400" cy="0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16200000">
              <a:off x="-245054" y="14374761"/>
              <a:ext cx="266968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Compression 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18998" y="13733143"/>
            <a:ext cx="2489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</a:rPr>
              <a:t>w</a:t>
            </a:r>
            <a:r>
              <a:rPr lang="en-US" sz="3200" dirty="0" smtClean="0">
                <a:solidFill>
                  <a:srgbClr val="4F81BD"/>
                </a:solidFill>
              </a:rPr>
              <a:t>ithin-image</a:t>
            </a:r>
          </a:p>
          <a:p>
            <a:pPr algn="ctr"/>
            <a:r>
              <a:rPr lang="en-US" sz="3200" dirty="0" smtClean="0">
                <a:solidFill>
                  <a:srgbClr val="4F81BD"/>
                </a:solidFill>
              </a:rPr>
              <a:t>(e.g. JPEG)</a:t>
            </a:r>
            <a:endParaRPr lang="en-US" sz="3200" dirty="0">
              <a:solidFill>
                <a:srgbClr val="4F81BD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289799" y="14810361"/>
            <a:ext cx="3794601" cy="2786651"/>
            <a:chOff x="7289799" y="13528501"/>
            <a:chExt cx="3794601" cy="2786651"/>
          </a:xfrm>
        </p:grpSpPr>
        <p:sp>
          <p:nvSpPr>
            <p:cNvPr id="38" name="Up Arrow 37"/>
            <p:cNvSpPr/>
            <p:nvPr/>
          </p:nvSpPr>
          <p:spPr>
            <a:xfrm>
              <a:off x="7543800" y="13528501"/>
              <a:ext cx="406400" cy="2477702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Arrow 38"/>
            <p:cNvSpPr/>
            <p:nvPr/>
          </p:nvSpPr>
          <p:spPr>
            <a:xfrm rot="10800000">
              <a:off x="7289799" y="15341594"/>
              <a:ext cx="3439001" cy="414813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urved Connector 40"/>
            <p:cNvCxnSpPr/>
            <p:nvPr/>
          </p:nvCxnSpPr>
          <p:spPr>
            <a:xfrm flipV="1">
              <a:off x="7950200" y="14147800"/>
              <a:ext cx="2600800" cy="1032987"/>
            </a:xfrm>
            <a:prstGeom prst="curvedConnector3">
              <a:avLst>
                <a:gd name="adj1" fmla="val 50000"/>
              </a:avLst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265601" y="15730376"/>
              <a:ext cx="18187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Big Data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371202" y="13733143"/>
            <a:ext cx="2707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across-image</a:t>
            </a:r>
          </a:p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(our approach)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36595" y="19566930"/>
            <a:ext cx="13214767" cy="2353270"/>
            <a:chOff x="437733" y="19566930"/>
            <a:chExt cx="13214767" cy="2353270"/>
          </a:xfrm>
        </p:grpSpPr>
        <p:sp>
          <p:nvSpPr>
            <p:cNvPr id="57" name="Rectangle 56"/>
            <p:cNvSpPr/>
            <p:nvPr/>
          </p:nvSpPr>
          <p:spPr>
            <a:xfrm>
              <a:off x="9556338" y="20256500"/>
              <a:ext cx="1782063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accent1"/>
                  </a:solidFill>
                </a:rPr>
                <a:t>p</a:t>
              </a:r>
              <a:r>
                <a:rPr lang="en-US" sz="2800" dirty="0" err="1" smtClean="0">
                  <a:solidFill>
                    <a:schemeClr val="accent1"/>
                  </a:solidFill>
                </a:rPr>
                <a:t>atch_dict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555393" y="20256500"/>
              <a:ext cx="1574803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</a:rPr>
                <a:t>images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65800" y="20256500"/>
              <a:ext cx="2407608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accent1"/>
                  </a:solidFill>
                </a:rPr>
                <a:t>p</a:t>
              </a:r>
              <a:r>
                <a:rPr lang="en-US" sz="2800" dirty="0" err="1" smtClean="0">
                  <a:solidFill>
                    <a:schemeClr val="accent1"/>
                  </a:solidFill>
                </a:rPr>
                <a:t>atch_pointers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61" name="Straight Arrow Connector 60"/>
            <p:cNvCxnSpPr>
              <a:stCxn id="59" idx="3"/>
              <a:endCxn id="57" idx="1"/>
            </p:cNvCxnSpPr>
            <p:nvPr/>
          </p:nvCxnSpPr>
          <p:spPr>
            <a:xfrm>
              <a:off x="8173408" y="20599400"/>
              <a:ext cx="138293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9" idx="1"/>
            </p:cNvCxnSpPr>
            <p:nvPr/>
          </p:nvCxnSpPr>
          <p:spPr>
            <a:xfrm flipH="1">
              <a:off x="4130196" y="20599400"/>
              <a:ext cx="1635604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11696700" y="19566930"/>
              <a:ext cx="1955800" cy="6895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4F81BD"/>
                  </a:solidFill>
                </a:rPr>
                <a:t>int</a:t>
              </a:r>
              <a:r>
                <a:rPr lang="en-US" sz="2800" dirty="0" smtClean="0">
                  <a:solidFill>
                    <a:srgbClr val="4F81BD"/>
                  </a:solidFill>
                </a:rPr>
                <a:t> ID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696700" y="20951230"/>
              <a:ext cx="1955800" cy="9689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rgbClr val="4F81BD"/>
                  </a:solidFill>
                </a:rPr>
                <a:t>b</a:t>
              </a:r>
              <a:r>
                <a:rPr lang="en-US" sz="2800" dirty="0" err="1" smtClean="0">
                  <a:solidFill>
                    <a:srgbClr val="4F81BD"/>
                  </a:solidFill>
                </a:rPr>
                <a:t>ytea</a:t>
              </a:r>
              <a:r>
                <a:rPr lang="en-US" sz="2800" dirty="0" smtClean="0">
                  <a:solidFill>
                    <a:srgbClr val="4F81BD"/>
                  </a:solidFill>
                </a:rPr>
                <a:t> PATCH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37733" y="20252730"/>
              <a:ext cx="1667767" cy="6895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4F81BD"/>
                  </a:solidFill>
                </a:rPr>
                <a:t>int</a:t>
              </a:r>
              <a:r>
                <a:rPr lang="en-US" sz="2800" dirty="0" smtClean="0">
                  <a:solidFill>
                    <a:srgbClr val="4F81BD"/>
                  </a:solidFill>
                </a:rPr>
                <a:t> ID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</p:grpSp>
      <p:sp>
        <p:nvSpPr>
          <p:cNvPr id="69" name="Oval 68"/>
          <p:cNvSpPr/>
          <p:nvPr/>
        </p:nvSpPr>
        <p:spPr>
          <a:xfrm>
            <a:off x="4172901" y="21435715"/>
            <a:ext cx="1955800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4F81BD"/>
                </a:solidFill>
              </a:rPr>
              <a:t>i</a:t>
            </a:r>
            <a:r>
              <a:rPr lang="en-US" sz="2800" dirty="0" err="1" smtClean="0">
                <a:solidFill>
                  <a:srgbClr val="4F81BD"/>
                </a:solidFill>
              </a:rPr>
              <a:t>nt</a:t>
            </a:r>
            <a:r>
              <a:rPr lang="en-US" sz="2800" dirty="0" smtClean="0">
                <a:solidFill>
                  <a:srgbClr val="4F81BD"/>
                </a:solidFill>
              </a:rPr>
              <a:t> </a:t>
            </a:r>
            <a:r>
              <a:rPr lang="en-US" sz="2800" dirty="0" err="1" smtClean="0">
                <a:solidFill>
                  <a:srgbClr val="4F81BD"/>
                </a:solidFill>
              </a:rPr>
              <a:t>img_ID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6301102" y="21410315"/>
            <a:ext cx="2184402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4F81BD"/>
                </a:solidFill>
              </a:rPr>
              <a:t>i</a:t>
            </a:r>
            <a:r>
              <a:rPr lang="en-US" sz="2800" dirty="0" err="1" smtClean="0">
                <a:solidFill>
                  <a:srgbClr val="4F81BD"/>
                </a:solidFill>
              </a:rPr>
              <a:t>nt</a:t>
            </a:r>
            <a:r>
              <a:rPr lang="en-US" sz="2800" dirty="0" smtClean="0">
                <a:solidFill>
                  <a:srgbClr val="4F81BD"/>
                </a:solidFill>
              </a:rPr>
              <a:t> </a:t>
            </a:r>
            <a:r>
              <a:rPr lang="en-US" sz="2800" dirty="0" err="1" smtClean="0">
                <a:solidFill>
                  <a:srgbClr val="4F81BD"/>
                </a:solidFill>
              </a:rPr>
              <a:t>patch_ID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8646000" y="21386800"/>
            <a:ext cx="1955800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4F81BD"/>
                </a:solidFill>
              </a:rPr>
              <a:t>[</a:t>
            </a:r>
            <a:r>
              <a:rPr lang="en-US" sz="2800" dirty="0" err="1" smtClean="0">
                <a:solidFill>
                  <a:srgbClr val="4F81BD"/>
                </a:solidFill>
              </a:rPr>
              <a:t>int,int</a:t>
            </a:r>
            <a:r>
              <a:rPr lang="en-US" sz="2800" dirty="0" smtClean="0">
                <a:solidFill>
                  <a:srgbClr val="4F81BD"/>
                </a:solidFill>
              </a:rPr>
              <a:t>] LOC</a:t>
            </a:r>
            <a:endParaRPr lang="en-US" sz="2800" dirty="0">
              <a:solidFill>
                <a:srgbClr val="4F81BD"/>
              </a:solidFill>
            </a:endParaRPr>
          </a:p>
        </p:txBody>
      </p:sp>
      <p:cxnSp>
        <p:nvCxnSpPr>
          <p:cNvPr id="72" name="Straight Arrow Connector 71"/>
          <p:cNvCxnSpPr>
            <a:stCxn id="58" idx="1"/>
            <a:endCxn id="66" idx="6"/>
          </p:cNvCxnSpPr>
          <p:nvPr/>
        </p:nvCxnSpPr>
        <p:spPr>
          <a:xfrm flipH="1" flipV="1">
            <a:off x="2404362" y="20597515"/>
            <a:ext cx="449893" cy="188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64" idx="4"/>
          </p:cNvCxnSpPr>
          <p:nvPr/>
        </p:nvCxnSpPr>
        <p:spPr>
          <a:xfrm flipV="1">
            <a:off x="11637263" y="20256500"/>
            <a:ext cx="1336199" cy="3683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1637263" y="20593050"/>
            <a:ext cx="1336199" cy="34925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9" idx="0"/>
          </p:cNvCxnSpPr>
          <p:nvPr/>
        </p:nvCxnSpPr>
        <p:spPr>
          <a:xfrm flipH="1">
            <a:off x="5150801" y="20927715"/>
            <a:ext cx="2138998" cy="5080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9" idx="2"/>
            <a:endCxn id="71" idx="0"/>
          </p:cNvCxnSpPr>
          <p:nvPr/>
        </p:nvCxnSpPr>
        <p:spPr>
          <a:xfrm>
            <a:off x="7268466" y="20942300"/>
            <a:ext cx="2355434" cy="4445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9" idx="2"/>
            <a:endCxn id="70" idx="0"/>
          </p:cNvCxnSpPr>
          <p:nvPr/>
        </p:nvCxnSpPr>
        <p:spPr>
          <a:xfrm>
            <a:off x="7268466" y="20942300"/>
            <a:ext cx="124837" cy="46801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5137589" y="3973001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METHOD OVERVIEW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99" name="Picture 98" descr="19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605" y="28983378"/>
            <a:ext cx="4031151" cy="2421893"/>
          </a:xfrm>
          <a:prstGeom prst="rect">
            <a:avLst/>
          </a:prstGeom>
        </p:spPr>
      </p:pic>
      <p:pic>
        <p:nvPicPr>
          <p:cNvPr id="101" name="Picture 100" descr="18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910" y="28963567"/>
            <a:ext cx="3953806" cy="2441704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3095910" y="27647618"/>
            <a:ext cx="43611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The importance of the right color space and a threshold per color channel: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2070910" y="27837013"/>
            <a:ext cx="4669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The importance of the right distance function and threshold: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104" name="Picture 103" descr="184_2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990" y="28983378"/>
            <a:ext cx="4065029" cy="2421893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7609990" y="27902588"/>
            <a:ext cx="41005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The importance of the right patch size: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110" name="Picture 109" descr="multiscenes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373" y="12777658"/>
            <a:ext cx="4515035" cy="3386276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12973462" y="24204715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PARAMETER SELECTION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9273520" y="11364401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GENERALIZABILITY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513989" y="16576602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APPLICATIONS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3" name="Picture 2" descr="perfGraphs_25_big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436" y="25391064"/>
            <a:ext cx="9808152" cy="627721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3493608" y="5149072"/>
            <a:ext cx="4866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istance per color channel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in CIE (LUV) color space: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 descr="PatchCost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62" y="25412449"/>
            <a:ext cx="5027838" cy="2401316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2973462" y="25576365"/>
            <a:ext cx="12100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 number of factors, including the patch size, distance function, and threshold affect the costs of the patch-based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compression scheme.</a:t>
            </a:r>
          </a:p>
        </p:txBody>
      </p:sp>
      <p:pic>
        <p:nvPicPr>
          <p:cNvPr id="7" name="Picture 6" descr="dupDetection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555" y="19386860"/>
            <a:ext cx="4928969" cy="31287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29610773" y="17794995"/>
            <a:ext cx="52888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</a:t>
            </a:r>
            <a:r>
              <a:rPr lang="en-US" sz="4000" dirty="0" smtClean="0">
                <a:solidFill>
                  <a:schemeClr val="bg1"/>
                </a:solidFill>
              </a:rPr>
              <a:t>uplicate detection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</a:t>
            </a:r>
            <a:r>
              <a:rPr lang="en-US" sz="4000" dirty="0" smtClean="0">
                <a:solidFill>
                  <a:schemeClr val="bg1"/>
                </a:solidFill>
              </a:rPr>
              <a:t>imilar image retrieval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3569392" y="8192772"/>
            <a:ext cx="48412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I</a:t>
            </a:r>
            <a:r>
              <a:rPr lang="en-US" sz="2600" dirty="0" smtClean="0">
                <a:solidFill>
                  <a:schemeClr val="bg1"/>
                </a:solidFill>
              </a:rPr>
              <a:t>mage size </a:t>
            </a:r>
            <a:r>
              <a:rPr lang="en-US" sz="2600" dirty="0" err="1" smtClean="0">
                <a:solidFill>
                  <a:schemeClr val="bg1"/>
                </a:solidFill>
              </a:rPr>
              <a:t>mxm</a:t>
            </a:r>
            <a:r>
              <a:rPr lang="en-US" sz="2600" dirty="0" smtClean="0">
                <a:solidFill>
                  <a:schemeClr val="bg1"/>
                </a:solidFill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</a:rPr>
              <a:t>pach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smtClean="0">
                <a:solidFill>
                  <a:schemeClr val="bg1"/>
                </a:solidFill>
              </a:rPr>
              <a:t>size </a:t>
            </a:r>
            <a:r>
              <a:rPr lang="en-US" sz="2600" dirty="0" err="1" smtClean="0">
                <a:solidFill>
                  <a:schemeClr val="bg1"/>
                </a:solidFill>
              </a:rPr>
              <a:t>nxn</a:t>
            </a:r>
            <a:r>
              <a:rPr lang="en-US" sz="2600" dirty="0" smtClean="0">
                <a:solidFill>
                  <a:schemeClr val="bg1"/>
                </a:solidFill>
              </a:rPr>
              <a:t>.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6931165" y="11601706"/>
            <a:ext cx="5257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Generalizability across image types: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031405" y="24157417"/>
            <a:ext cx="9699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Weighting storage savings and reconstruction speed against compression quality: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6535645" y="18181935"/>
            <a:ext cx="5136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EXTENSIONS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6535645" y="19340305"/>
            <a:ext cx="61006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context-aware patch sampling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</a:t>
            </a:r>
            <a:r>
              <a:rPr lang="en-US" sz="4000" dirty="0" smtClean="0">
                <a:solidFill>
                  <a:schemeClr val="bg1"/>
                </a:solidFill>
              </a:rPr>
              <a:t>ask-aware threshold selection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</a:t>
            </a:r>
            <a:r>
              <a:rPr lang="en-US" sz="4000" dirty="0" smtClean="0">
                <a:solidFill>
                  <a:schemeClr val="bg1"/>
                </a:solidFill>
              </a:rPr>
              <a:t>atch hierarchies</a:t>
            </a:r>
          </a:p>
        </p:txBody>
      </p:sp>
      <p:pic>
        <p:nvPicPr>
          <p:cNvPr id="18" name="Picture 17" descr="009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592" y="26114974"/>
            <a:ext cx="4141051" cy="2478077"/>
          </a:xfrm>
          <a:prstGeom prst="rect">
            <a:avLst/>
          </a:prstGeom>
        </p:spPr>
      </p:pic>
      <p:pic>
        <p:nvPicPr>
          <p:cNvPr id="19" name="Picture 18" descr="014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751" y="28874840"/>
            <a:ext cx="4153892" cy="2464991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7851751" y="25148767"/>
            <a:ext cx="4669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The importance of the right patch sampling technique: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9349672" y="3973001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NEAR NEIGHBOR SEARCH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9436796" y="4847305"/>
            <a:ext cx="9363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LSH: AND and OR hashes for high precision/recall.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Can we find one AND hash for reasonable P1, low P2?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3569392" y="7593720"/>
            <a:ext cx="48666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Thresholds T1, T2, T3 per channel.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20" name="Picture 19" descr="Screen Shot 2014-12-08 at 9.55.24 A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30" y="5876304"/>
            <a:ext cx="7583575" cy="2418068"/>
          </a:xfrm>
          <a:prstGeom prst="rect">
            <a:avLst/>
          </a:prstGeom>
        </p:spPr>
      </p:pic>
      <p:pic>
        <p:nvPicPr>
          <p:cNvPr id="25" name="Picture 24" descr="lsh_table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62" y="4178356"/>
            <a:ext cx="3233067" cy="1377902"/>
          </a:xfrm>
          <a:prstGeom prst="rect">
            <a:avLst/>
          </a:prstGeom>
        </p:spPr>
      </p:pic>
      <p:pic>
        <p:nvPicPr>
          <p:cNvPr id="29" name="Picture 28" descr="rand_proj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546" y="6245701"/>
            <a:ext cx="1866503" cy="1947071"/>
          </a:xfrm>
          <a:prstGeom prst="rect">
            <a:avLst/>
          </a:prstGeom>
        </p:spPr>
      </p:pic>
      <p:pic>
        <p:nvPicPr>
          <p:cNvPr id="30" name="Picture 29" descr="pca_proj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895" y="6245701"/>
            <a:ext cx="1866503" cy="194707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5209181" y="5103431"/>
            <a:ext cx="6422130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SCHEMA: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3" name="Picture 32" descr="PatchVsImages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989" y="12777658"/>
            <a:ext cx="7090130" cy="3386276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15224714" y="8882171"/>
            <a:ext cx="6422130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ALGORITHM: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3569392" y="11300910"/>
            <a:ext cx="4065808" cy="649408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KEY OPTIMIZATIONS: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Minimize database queries (batch query per image)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Near-neighbor search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Patch </a:t>
            </a:r>
            <a:r>
              <a:rPr lang="en-US" sz="3200" dirty="0" err="1" smtClean="0">
                <a:solidFill>
                  <a:schemeClr val="bg1"/>
                </a:solidFill>
              </a:rPr>
              <a:t>BufferPool</a:t>
            </a:r>
            <a:r>
              <a:rPr lang="en-US" sz="3200" dirty="0" smtClean="0">
                <a:solidFill>
                  <a:schemeClr val="bg1"/>
                </a:solidFill>
              </a:rPr>
              <a:t> for patches (LRU)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Minimize re-computation of image vectors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Exploit image self-similarity 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4" name="Picture 33" descr="Screen Shot 2014-12-08 at 10.14.10 AM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7765" y="6376547"/>
            <a:ext cx="4322867" cy="106233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5224714" y="19960342"/>
            <a:ext cx="6422130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IMPLEMENTATION: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5311307" y="22339685"/>
            <a:ext cx="738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/>
                <a:cs typeface="Courier New"/>
              </a:rPr>
              <a:t>https://</a:t>
            </a:r>
            <a:r>
              <a:rPr lang="en-US" sz="2400" b="1" dirty="0" err="1">
                <a:latin typeface="Courier New"/>
                <a:cs typeface="Courier New"/>
              </a:rPr>
              <a:t>github.com</a:t>
            </a:r>
            <a:r>
              <a:rPr lang="en-US" sz="2400" b="1" dirty="0">
                <a:latin typeface="Courier New"/>
                <a:cs typeface="Courier New"/>
              </a:rPr>
              <a:t>/</a:t>
            </a:r>
            <a:r>
              <a:rPr lang="en-US" sz="2400" b="1" dirty="0" err="1">
                <a:latin typeface="Courier New"/>
                <a:cs typeface="Courier New"/>
              </a:rPr>
              <a:t>shumash</a:t>
            </a:r>
            <a:r>
              <a:rPr lang="en-US" sz="2400" b="1" dirty="0">
                <a:latin typeface="Courier New"/>
                <a:cs typeface="Courier New"/>
              </a:rPr>
              <a:t>/</a:t>
            </a:r>
            <a:r>
              <a:rPr lang="en-US" sz="2400" b="1" dirty="0" err="1">
                <a:latin typeface="Courier New"/>
                <a:cs typeface="Courier New"/>
              </a:rPr>
              <a:t>db_project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5311306" y="20743217"/>
            <a:ext cx="11561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Posgresql</a:t>
            </a:r>
            <a:r>
              <a:rPr lang="en-US" sz="3200" dirty="0" smtClean="0">
                <a:solidFill>
                  <a:schemeClr val="bg1"/>
                </a:solidFill>
              </a:rPr>
              <a:t> database with Java API.</a:t>
            </a:r>
          </a:p>
          <a:p>
            <a:r>
              <a:rPr lang="en-US" sz="2600" dirty="0" smtClean="0">
                <a:solidFill>
                  <a:schemeClr val="bg1"/>
                </a:solidFill>
              </a:rPr>
              <a:t>Image loading, patching, searching, hashing, Near-Neighbor search, reconstruction implemented in Java.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05691" y="7725197"/>
            <a:ext cx="4574024" cy="292387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ADDITIONAL INSIGHT: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Natural images contain many nearly uniform patches, which are easy to index and search:</a:t>
            </a:r>
          </a:p>
          <a:p>
            <a:r>
              <a:rPr lang="en-US" sz="24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uniform_patch_dict</a:t>
            </a:r>
            <a:endParaRPr lang="en-US" sz="24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9502333" y="8574916"/>
            <a:ext cx="5601058" cy="206210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PCA-BASED HASHING:</a:t>
            </a:r>
          </a:p>
          <a:p>
            <a:r>
              <a:rPr lang="en-US" sz="3200" dirty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ick projection vectors to be directions of maximal variance in a subset of images.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5" name="Picture 34" descr="Screen Shot 2014-12-08 at 10.55.39 AM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191" y="6086160"/>
            <a:ext cx="4574024" cy="969609"/>
          </a:xfrm>
          <a:prstGeom prst="rect">
            <a:avLst/>
          </a:prstGeom>
        </p:spPr>
      </p:pic>
      <p:sp>
        <p:nvSpPr>
          <p:cNvPr id="117" name="Frame 116"/>
          <p:cNvSpPr/>
          <p:nvPr/>
        </p:nvSpPr>
        <p:spPr>
          <a:xfrm>
            <a:off x="38938562" y="4178355"/>
            <a:ext cx="1321221" cy="1428379"/>
          </a:xfrm>
          <a:prstGeom prst="frame">
            <a:avLst>
              <a:gd name="adj1" fmla="val 6496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7" name="Picture 36" descr="lambdas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65" y="8614497"/>
            <a:ext cx="1923456" cy="148992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31554152" y="6202348"/>
            <a:ext cx="1914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Random-projection hash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(we use AND of 10 in 32-bit </a:t>
            </a:r>
            <a:r>
              <a:rPr lang="en-US" sz="2000" dirty="0" err="1" smtClean="0">
                <a:solidFill>
                  <a:schemeClr val="bg1"/>
                </a:solidFill>
              </a:rPr>
              <a:t>int</a:t>
            </a:r>
            <a:r>
              <a:rPr lang="en-US" sz="2000" dirty="0" smtClean="0">
                <a:solidFill>
                  <a:schemeClr val="bg1"/>
                </a:solidFill>
              </a:rPr>
              <a:t>):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poor P1, P2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5658898" y="6260375"/>
            <a:ext cx="1914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Using PCA directions as projection vectors to improve P1, P2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5166891" y="10023299"/>
            <a:ext cx="191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Eigenvalues of patch sample.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12795" y="24204715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COST CALCULATIONS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2" name="Picture 1" descr="Screen Shot 2014-12-08 at 12.19.36 PM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327" y="28289944"/>
            <a:ext cx="1955936" cy="596941"/>
          </a:xfrm>
          <a:prstGeom prst="rect">
            <a:avLst/>
          </a:prstGeom>
        </p:spPr>
      </p:pic>
      <p:pic>
        <p:nvPicPr>
          <p:cNvPr id="8" name="Picture 7" descr="Screen Shot 2014-12-08 at 12.19.43 PM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35" y="29329225"/>
            <a:ext cx="3289528" cy="723950"/>
          </a:xfrm>
          <a:prstGeom prst="rect">
            <a:avLst/>
          </a:prstGeom>
        </p:spPr>
      </p:pic>
      <p:pic>
        <p:nvPicPr>
          <p:cNvPr id="9" name="Picture 8" descr="Screen Shot 2014-12-08 at 12.19.52 PM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161" y="30590479"/>
            <a:ext cx="2184552" cy="749352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730439" y="28333162"/>
            <a:ext cx="63127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Cost without patch-based scheme: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730439" y="29470375"/>
            <a:ext cx="63127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Cost with patch-based scheme: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730439" y="30755055"/>
            <a:ext cx="63127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Constraint for cost savings: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91152" y="9677400"/>
            <a:ext cx="7579357" cy="10056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2-08 at 12.28.18 PM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152" y="9677400"/>
            <a:ext cx="7451898" cy="2835406"/>
          </a:xfrm>
          <a:prstGeom prst="rect">
            <a:avLst/>
          </a:prstGeom>
        </p:spPr>
      </p:pic>
      <p:pic>
        <p:nvPicPr>
          <p:cNvPr id="40" name="Picture 39" descr="Screen Shot 2014-12-08 at 12.28.33 PM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152" y="12777658"/>
            <a:ext cx="7390480" cy="2835406"/>
          </a:xfrm>
          <a:prstGeom prst="rect">
            <a:avLst/>
          </a:prstGeom>
        </p:spPr>
      </p:pic>
      <p:pic>
        <p:nvPicPr>
          <p:cNvPr id="44" name="Picture 43" descr="Screen Shot 2014-12-08 at 12.28.45 PM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152" y="15922103"/>
            <a:ext cx="7578953" cy="3826370"/>
          </a:xfrm>
          <a:prstGeom prst="rect">
            <a:avLst/>
          </a:prstGeom>
        </p:spPr>
      </p:pic>
      <p:pic>
        <p:nvPicPr>
          <p:cNvPr id="48" name="Picture 47" descr="Screen Shot 2014-12-08 at 12.34.53 PM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35" y="26041319"/>
            <a:ext cx="4932528" cy="11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57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455</Words>
  <Application>Microsoft Macintosh PowerPoint</Application>
  <PresentationFormat>Custom</PresentationFormat>
  <Paragraphs>80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Zoya</dc:creator>
  <cp:lastModifiedBy>Zoya</cp:lastModifiedBy>
  <cp:revision>39</cp:revision>
  <dcterms:created xsi:type="dcterms:W3CDTF">2014-12-05T16:35:01Z</dcterms:created>
  <dcterms:modified xsi:type="dcterms:W3CDTF">2014-12-08T17:40:53Z</dcterms:modified>
</cp:coreProperties>
</file>